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75" r:id="rId3"/>
    <p:sldId id="317" r:id="rId4"/>
    <p:sldId id="347" r:id="rId5"/>
    <p:sldId id="348" r:id="rId6"/>
    <p:sldId id="318" r:id="rId7"/>
    <p:sldId id="319" r:id="rId8"/>
    <p:sldId id="320" r:id="rId9"/>
    <p:sldId id="323" r:id="rId10"/>
    <p:sldId id="321" r:id="rId11"/>
    <p:sldId id="322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44" r:id="rId25"/>
    <p:sldId id="345" r:id="rId26"/>
    <p:sldId id="349" r:id="rId27"/>
    <p:sldId id="357" r:id="rId28"/>
    <p:sldId id="351" r:id="rId29"/>
    <p:sldId id="352" r:id="rId30"/>
    <p:sldId id="336" r:id="rId31"/>
    <p:sldId id="340" r:id="rId32"/>
    <p:sldId id="341" r:id="rId33"/>
    <p:sldId id="342" r:id="rId34"/>
    <p:sldId id="343" r:id="rId35"/>
    <p:sldId id="353" r:id="rId36"/>
    <p:sldId id="354" r:id="rId37"/>
    <p:sldId id="355" r:id="rId38"/>
    <p:sldId id="346" r:id="rId39"/>
    <p:sldId id="356" r:id="rId40"/>
    <p:sldId id="296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97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32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66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88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04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78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91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97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27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04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1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0DFF8-0227-4ED4-BD93-02577BF5802A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B6794-66B6-4290-8DD2-40ED04B75A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43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yugabyte.com/latest/deploy/kubernetes/multi-cluster/gke/helm-char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yugabyte/yugabyte-db/master/cloud/kubernetes/yb-multiregion-k8s-setup.py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harts.yugabyte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yugabyte.com/latest/api/ycql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ranckpachot.medium.com/distributed-sql-essentials-sharding-and-partitioning-in-yugabytedb-224abefedb20" TargetMode="External"/><Relationship Id="rId7" Type="http://schemas.openxmlformats.org/officeDocument/2006/relationships/hyperlink" Target="https://franckpachot.medium.com/the-key-concepts-of-yugabytedb-ccccadeda34d" TargetMode="External"/><Relationship Id="rId2" Type="http://schemas.openxmlformats.org/officeDocument/2006/relationships/hyperlink" Target="https://docs.yugabyte.com/latest/deploy/kubernetes/multi-cluster/gke/helm-cha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yugabyte.com/latest/quick-start/explore/ysql/" TargetMode="External"/><Relationship Id="rId5" Type="http://schemas.openxmlformats.org/officeDocument/2006/relationships/hyperlink" Target="https://docs.yugabyte.com/latest/explore/ysql-language-features/going-beyond-sql/tablespaces/" TargetMode="External"/><Relationship Id="rId4" Type="http://schemas.openxmlformats.org/officeDocument/2006/relationships/hyperlink" Target="https://blog.yugabyte.com/distributed-postgresql-on-a-google-spanner-architecture-storage-laye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gabyte/yugabyte-db/blob/master/architecture/YSQL-Features-Supported.md" TargetMode="External"/><Relationship Id="rId2" Type="http://schemas.openxmlformats.org/officeDocument/2006/relationships/hyperlink" Target="http://thesecretlivesofdata.com/raf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yugabyte/yugabyte-db" TargetMode="External"/><Relationship Id="rId4" Type="http://schemas.openxmlformats.org/officeDocument/2006/relationships/hyperlink" Target="https://docs.yugabyte.com/latest/api/ycql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yugabyte.com/latest/quick-start/build-apps/nodejs/#ysql" TargetMode="External"/><Relationship Id="rId13" Type="http://schemas.openxmlformats.org/officeDocument/2006/relationships/hyperlink" Target="https://docs.yugabyte.com/latest/quick-start/build-apps/ruby/#ycql" TargetMode="External"/><Relationship Id="rId18" Type="http://schemas.openxmlformats.org/officeDocument/2006/relationships/hyperlink" Target="https://docs.yugabyte.com/latest/quick-start/build-apps/c/#ysql" TargetMode="External"/><Relationship Id="rId3" Type="http://schemas.openxmlformats.org/officeDocument/2006/relationships/hyperlink" Target="https://docs.yugabyte.com/latest/quick-start/build-apps/java/ysql-jdbc/" TargetMode="External"/><Relationship Id="rId7" Type="http://schemas.openxmlformats.org/officeDocument/2006/relationships/hyperlink" Target="https://docs.yugabyte.com/latest/quick-start/build-apps/go/#ycql" TargetMode="External"/><Relationship Id="rId12" Type="http://schemas.openxmlformats.org/officeDocument/2006/relationships/hyperlink" Target="https://docs.yugabyte.com/latest/quick-start/build-apps/ruby/#ysql" TargetMode="External"/><Relationship Id="rId17" Type="http://schemas.openxmlformats.org/officeDocument/2006/relationships/hyperlink" Target="https://docs.yugabyte.com/latest/quick-start/build-apps/cpp/#ycql" TargetMode="External"/><Relationship Id="rId2" Type="http://schemas.openxmlformats.org/officeDocument/2006/relationships/hyperlink" Target="https://docs.yugabyte.com/latest/quick-start/build-apps/java/ysql-spring-data/" TargetMode="External"/><Relationship Id="rId16" Type="http://schemas.openxmlformats.org/officeDocument/2006/relationships/hyperlink" Target="https://docs.yugabyte.com/latest/quick-start/build-apps/cpp/#ysq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yugabyte.com/latest/quick-start/build-apps/go/#ysql" TargetMode="External"/><Relationship Id="rId11" Type="http://schemas.openxmlformats.org/officeDocument/2006/relationships/hyperlink" Target="https://docs.yugabyte.com/latest/quick-start/build-apps/python/#ycql" TargetMode="External"/><Relationship Id="rId5" Type="http://schemas.openxmlformats.org/officeDocument/2006/relationships/hyperlink" Target="https://github.com/yugabyte/orm-examples" TargetMode="External"/><Relationship Id="rId15" Type="http://schemas.openxmlformats.org/officeDocument/2006/relationships/hyperlink" Target="https://docs.yugabyte.com/latest/quick-start/build-apps/csharp/#ycql" TargetMode="External"/><Relationship Id="rId10" Type="http://schemas.openxmlformats.org/officeDocument/2006/relationships/hyperlink" Target="https://docs.yugabyte.com/latest/quick-start/build-apps/python/#ysql" TargetMode="External"/><Relationship Id="rId4" Type="http://schemas.openxmlformats.org/officeDocument/2006/relationships/hyperlink" Target="https://docs.yugabyte.com/latest/quick-start/build-apps/java/ycql/" TargetMode="External"/><Relationship Id="rId9" Type="http://schemas.openxmlformats.org/officeDocument/2006/relationships/hyperlink" Target="https://docs.yugabyte.com/latest/quick-start/build-apps/nodejs/#ycql" TargetMode="External"/><Relationship Id="rId14" Type="http://schemas.openxmlformats.org/officeDocument/2006/relationships/hyperlink" Target="http://www.npgsql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yugabyte.com/how-does-the-raft-consensus-based-replication-protocol-work-in-yugabyte-db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tprotoday.com/sites/itprotoday.com/files/styles/article_featured_retina/public/cloud-connectivity_3.jpg?itok=FyjGLG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549156"/>
            <a:ext cx="4329953" cy="1308844"/>
          </a:xfrm>
          <a:noFill/>
        </p:spPr>
        <p:txBody>
          <a:bodyPr>
            <a:normAutofit fontScale="85000" lnSpcReduction="10000"/>
          </a:bodyPr>
          <a:lstStyle/>
          <a:p>
            <a:pPr algn="l"/>
            <a:r>
              <a:rPr lang="ru-RU" sz="3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3000" b="1" dirty="0" smtClean="0">
                <a:solidFill>
                  <a:schemeClr val="accent1">
                    <a:lumMod val="50000"/>
                  </a:schemeClr>
                </a:solidFill>
              </a:rPr>
              <a:t>             </a:t>
            </a:r>
          </a:p>
          <a:p>
            <a:pPr algn="l"/>
            <a:r>
              <a:rPr lang="ru-RU" sz="3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3000" b="1" dirty="0" smtClean="0">
                <a:solidFill>
                  <a:schemeClr val="accent1">
                    <a:lumMod val="50000"/>
                  </a:schemeClr>
                </a:solidFill>
              </a:rPr>
              <a:t>                     </a:t>
            </a:r>
            <a:r>
              <a:rPr lang="ru-RU" sz="3000" b="1" dirty="0" smtClean="0">
                <a:solidFill>
                  <a:schemeClr val="bg1"/>
                </a:solidFill>
              </a:rPr>
              <a:t>Олег</a:t>
            </a:r>
            <a:r>
              <a:rPr lang="en-US" sz="3000" b="1" dirty="0" smtClean="0">
                <a:solidFill>
                  <a:schemeClr val="bg1"/>
                </a:solidFill>
              </a:rPr>
              <a:t> </a:t>
            </a:r>
            <a:r>
              <a:rPr lang="ru-RU" sz="3000" b="1" dirty="0" smtClean="0">
                <a:solidFill>
                  <a:schemeClr val="bg1"/>
                </a:solidFill>
              </a:rPr>
              <a:t>Лобач</a:t>
            </a:r>
          </a:p>
          <a:p>
            <a:pPr algn="l"/>
            <a:r>
              <a:rPr lang="ru-RU" sz="3000" b="1" dirty="0">
                <a:solidFill>
                  <a:schemeClr val="bg1"/>
                </a:solidFill>
              </a:rPr>
              <a:t> </a:t>
            </a:r>
            <a:r>
              <a:rPr lang="ru-RU" sz="3000" b="1" dirty="0" smtClean="0">
                <a:solidFill>
                  <a:schemeClr val="bg1"/>
                </a:solidFill>
              </a:rPr>
              <a:t>                 </a:t>
            </a:r>
            <a:r>
              <a:rPr lang="en-US" sz="2600" dirty="0" smtClean="0">
                <a:solidFill>
                  <a:schemeClr val="bg1"/>
                </a:solidFill>
              </a:rPr>
              <a:t>oleg-lobach@yandex.ru</a:t>
            </a: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-1" y="0"/>
            <a:ext cx="11923059" cy="12012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600" b="1" dirty="0" smtClean="0">
                <a:solidFill>
                  <a:schemeClr val="bg1"/>
                </a:solidFill>
              </a:rPr>
              <a:t>Построение отказоустойчивого высокопроизводительного </a:t>
            </a:r>
            <a:r>
              <a:rPr lang="ru-RU" sz="3600" b="1" dirty="0" err="1" smtClean="0">
                <a:solidFill>
                  <a:schemeClr val="bg1"/>
                </a:solidFill>
              </a:rPr>
              <a:t>геораспределенного</a:t>
            </a:r>
            <a:r>
              <a:rPr lang="ru-RU" sz="3600" b="1" dirty="0" smtClean="0">
                <a:solidFill>
                  <a:schemeClr val="bg1"/>
                </a:solidFill>
              </a:rPr>
              <a:t> кластера БД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ru-RU" sz="3600" b="1" dirty="0" smtClean="0">
                <a:solidFill>
                  <a:schemeClr val="bg1"/>
                </a:solidFill>
              </a:rPr>
              <a:t> в инфраструктуре GKE    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" y="5548268"/>
            <a:ext cx="1197645" cy="13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Архитектура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ru-RU" b="1" dirty="0" smtClean="0">
                <a:solidFill>
                  <a:schemeClr val="bg1"/>
                </a:solidFill>
              </a:rPr>
              <a:t>. </a:t>
            </a:r>
            <a:r>
              <a:rPr lang="en-US" b="1" dirty="0" smtClean="0">
                <a:solidFill>
                  <a:schemeClr val="bg1"/>
                </a:solidFill>
              </a:rPr>
              <a:t>YB-Master.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12" y="1313460"/>
            <a:ext cx="7196914" cy="3194007"/>
          </a:xfrm>
          <a:prstGeom prst="rect">
            <a:avLst/>
          </a:prstGeom>
        </p:spPr>
      </p:pic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627529" y="4646551"/>
            <a:ext cx="10515600" cy="1797424"/>
          </a:xfrm>
        </p:spPr>
        <p:txBody>
          <a:bodyPr>
            <a:normAutofit/>
          </a:bodyPr>
          <a:lstStyle/>
          <a:p>
            <a:r>
              <a:rPr lang="ru-RU" dirty="0" smtClean="0"/>
              <a:t>Координация операция администрирования (</a:t>
            </a:r>
            <a:r>
              <a:rPr lang="en-US" dirty="0" smtClean="0"/>
              <a:t>DDL, BACKUP,..)</a:t>
            </a:r>
          </a:p>
          <a:p>
            <a:r>
              <a:rPr lang="ru-RU" dirty="0" smtClean="0"/>
              <a:t>Хранение метаданных (реплицируемый реестр–таблицы, роли,..)</a:t>
            </a:r>
          </a:p>
          <a:p>
            <a:r>
              <a:rPr lang="ru-RU" dirty="0" smtClean="0"/>
              <a:t>Фоновые операции (балансировка</a:t>
            </a:r>
            <a:r>
              <a:rPr lang="en-US" dirty="0" smtClean="0"/>
              <a:t> </a:t>
            </a:r>
            <a:r>
              <a:rPr lang="ru-RU" dirty="0" smtClean="0"/>
              <a:t>нагрузки, ре-репликация</a:t>
            </a:r>
            <a:r>
              <a:rPr lang="en-US" dirty="0" smtClean="0"/>
              <a:t>, ..</a:t>
            </a:r>
            <a:r>
              <a:rPr lang="ru-RU" dirty="0" smtClean="0"/>
              <a:t>)</a:t>
            </a:r>
            <a:endParaRPr lang="ru-RU" dirty="0" smtClean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40407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Архитектура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ru-RU" b="1" dirty="0" smtClean="0">
                <a:solidFill>
                  <a:schemeClr val="bg1"/>
                </a:solidFill>
              </a:rPr>
              <a:t>.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Tablet </a:t>
            </a:r>
            <a:r>
              <a:rPr lang="en-US" b="1" dirty="0" smtClean="0">
                <a:solidFill>
                  <a:schemeClr val="bg1"/>
                </a:solidFill>
              </a:rPr>
              <a:t>Server.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04" y="1232642"/>
            <a:ext cx="8578469" cy="560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71" y="1853175"/>
            <a:ext cx="7965141" cy="483119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57516" y="1299447"/>
            <a:ext cx="9914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Детали</a:t>
            </a:r>
            <a:r>
              <a:rPr lang="en-US" dirty="0" smtClean="0"/>
              <a:t>: </a:t>
            </a:r>
            <a:r>
              <a:rPr lang="ru-RU" dirty="0" smtClean="0">
                <a:hlinkClick r:id="rId3"/>
              </a:rPr>
              <a:t>https</a:t>
            </a:r>
            <a:r>
              <a:rPr lang="ru-RU" dirty="0">
                <a:hlinkClick r:id="rId3"/>
              </a:rPr>
              <a:t>://docs.yugabyte.com/latest/deploy/kubernetes/multi-cluster/gke/helm-chart</a:t>
            </a:r>
            <a:r>
              <a:rPr lang="ru-RU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84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56" y="1322294"/>
            <a:ext cx="8763240" cy="5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54" y="1253740"/>
            <a:ext cx="9282952" cy="550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0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41212"/>
            <a:ext cx="9273988" cy="542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1" y="1842247"/>
            <a:ext cx="10632784" cy="45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70647" y="1825625"/>
            <a:ext cx="114927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 smtClean="0"/>
              <a:t>1. Разворачиваем </a:t>
            </a:r>
            <a:r>
              <a:rPr lang="ru-RU" sz="1800" dirty="0" err="1" smtClean="0"/>
              <a:t>геораспределенный</a:t>
            </a:r>
            <a:r>
              <a:rPr lang="ru-RU" sz="1800" dirty="0" smtClean="0"/>
              <a:t> кластер в инфраструктуре </a:t>
            </a:r>
            <a:r>
              <a:rPr lang="en-US" sz="1800" dirty="0" smtClean="0"/>
              <a:t>GKE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  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LOCATION       </a:t>
            </a:r>
            <a:r>
              <a:rPr lang="ru-RU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MASTER_VERSION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MASTER_IP       MACHINE_TYPE   NODE_VERSION     NUM_NODES  STATUS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yugabytedb1  us-central1-c  </a:t>
            </a:r>
            <a:r>
              <a:rPr lang="ru-RU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1.22.6-gke.1500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107.178.219.54  n1-standard-4  1.22.6-gke.1500  1       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yugabytedb2  europe-north1-c  1.22.6-gke.1500  35.228.231.15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n1-standard-4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1.22.6-gke.1500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         RUNNING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yugabytedb3  asia-south2-c  </a:t>
            </a:r>
            <a:r>
              <a:rPr lang="ru-RU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1.22.6-gke.1500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34.131.111.215  n1-standard-4  1.22.6-gke.1500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         RUNNING</a:t>
            </a:r>
            <a:endParaRPr lang="ru-RU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ru-RU" sz="1800" dirty="0" smtClean="0"/>
              <a:t>2.Получаем </a:t>
            </a:r>
            <a:r>
              <a:rPr lang="ru-RU" sz="1800" dirty="0"/>
              <a:t>контексты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get-contexts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CURRENT   NAME                                           CLUSTER                                       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gke_pgdba-xxx_asia-south2-c_yugabytedb3   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gke_pgdba-xxx_asia-south2-c_yugabytedb3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gke_pgdba-xxx_europe-north1-c_yugabytedb2 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gke_pgdba-xxx_europe-north1-c_yugabytedb2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gke_pgdba-xxx_us-central1-c_yugabytedb1   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gke_pgdba-xxx_us-central1-c_yugabytedb1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ru-RU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9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70647" y="1825625"/>
            <a:ext cx="114927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3. </a:t>
            </a:r>
            <a:r>
              <a:rPr lang="ru-RU" sz="1800" dirty="0" smtClean="0"/>
              <a:t>Подготовим </a:t>
            </a:r>
            <a:r>
              <a:rPr lang="ru-RU" sz="1800" dirty="0"/>
              <a:t>манифесты для </a:t>
            </a:r>
            <a:r>
              <a:rPr lang="ru-RU" sz="1800" dirty="0" err="1"/>
              <a:t>StorageClass</a:t>
            </a:r>
            <a:r>
              <a:rPr lang="ru-RU" sz="1800" dirty="0"/>
              <a:t> и выполним </a:t>
            </a:r>
            <a:r>
              <a:rPr lang="ru-RU" sz="1800" dirty="0" smtClean="0"/>
              <a:t>привязку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apply -f gke-us-central1-c.yaml --context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gke_pgdba-xxx_us-central1-c_yugabytedb1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storageclass.storage.k8s.io/standard-us-central1-c created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apply -f gke-europe-north1-c.yaml --context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gke_pgdba-xxx_europe-north1-c_yugabytedb2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storageclass.storage.k8s.io/standard-europe-north1-c created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apply -f gke-asia-south2-c.yaml --context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gke_pgdba-xxx_asia-south2-c_yugabytedb3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storageclass.storage.k8s.io/standard-asia-south2-c created</a:t>
            </a:r>
          </a:p>
          <a:p>
            <a:pPr marL="0" indent="0">
              <a:buNone/>
            </a:pPr>
            <a:endParaRPr lang="ru-RU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92" y="2209520"/>
            <a:ext cx="3027243" cy="144832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4" y="2236447"/>
            <a:ext cx="2800296" cy="13830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63" y="2217397"/>
            <a:ext cx="2823156" cy="14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70647" y="1825625"/>
            <a:ext cx="114927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4. Настроим </a:t>
            </a:r>
            <a:r>
              <a:rPr lang="en-US" sz="1800" dirty="0" smtClean="0"/>
              <a:t>DNS-</a:t>
            </a:r>
            <a:r>
              <a:rPr lang="ru-RU" sz="1800" dirty="0" smtClean="0"/>
              <a:t>сервис</a:t>
            </a:r>
            <a:r>
              <a:rPr lang="en-US" sz="1800" dirty="0" smtClean="0"/>
              <a:t> </a:t>
            </a:r>
            <a:r>
              <a:rPr lang="ru-RU" sz="1800" dirty="0" smtClean="0"/>
              <a:t>для кластера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4.1 </a:t>
            </a:r>
            <a:r>
              <a:rPr lang="ru-RU" sz="1800" dirty="0"/>
              <a:t>Создаем</a:t>
            </a:r>
            <a:r>
              <a:rPr lang="en-US" sz="1800" dirty="0"/>
              <a:t> </a:t>
            </a:r>
            <a:r>
              <a:rPr lang="ru-RU" sz="1800" dirty="0"/>
              <a:t>конфигурацию </a:t>
            </a:r>
            <a:r>
              <a:rPr lang="en-US" sz="1800" dirty="0" err="1"/>
              <a:t>LoadBalancer</a:t>
            </a:r>
            <a:r>
              <a:rPr lang="en-US" sz="1800" dirty="0"/>
              <a:t> </a:t>
            </a:r>
            <a:r>
              <a:rPr lang="ru-RU" sz="1800" dirty="0"/>
              <a:t>для </a:t>
            </a:r>
            <a:r>
              <a:rPr lang="en-US" sz="1800" dirty="0" err="1"/>
              <a:t>kube-dns</a:t>
            </a:r>
            <a:endParaRPr lang="en-US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" y="2574356"/>
            <a:ext cx="7523535" cy="38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3088341" y="1927413"/>
            <a:ext cx="5123330" cy="537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Цели проекта</a:t>
            </a:r>
            <a:endParaRPr lang="ru-RU" sz="36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088341" y="4159619"/>
            <a:ext cx="5123330" cy="537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Этапы реализации</a:t>
            </a:r>
            <a:endParaRPr lang="ru-RU" sz="3600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088341" y="3043516"/>
            <a:ext cx="5123330" cy="537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Архитектура</a:t>
            </a:r>
            <a:endParaRPr lang="ru-RU" sz="3600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088341" y="5280204"/>
            <a:ext cx="5123330" cy="537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Выводы</a:t>
            </a:r>
            <a:endParaRPr lang="ru-RU" sz="3600" dirty="0"/>
          </a:p>
        </p:txBody>
      </p:sp>
      <p:sp>
        <p:nvSpPr>
          <p:cNvPr id="15" name="Стрелка вниз 14"/>
          <p:cNvSpPr/>
          <p:nvPr/>
        </p:nvSpPr>
        <p:spPr>
          <a:xfrm>
            <a:off x="5082988" y="2474261"/>
            <a:ext cx="484632" cy="560292"/>
          </a:xfrm>
          <a:prstGeom prst="downArrow">
            <a:avLst/>
          </a:prstGeom>
          <a:solidFill>
            <a:srgbClr val="0070C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>
            <a:off x="5082988" y="3590363"/>
            <a:ext cx="484632" cy="560292"/>
          </a:xfrm>
          <a:prstGeom prst="downArrow">
            <a:avLst/>
          </a:prstGeom>
          <a:solidFill>
            <a:srgbClr val="0070C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5082988" y="4710948"/>
            <a:ext cx="484632" cy="560292"/>
          </a:xfrm>
          <a:prstGeom prst="downArrow">
            <a:avLst/>
          </a:prstGeom>
          <a:solidFill>
            <a:srgbClr val="0070C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План защиты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2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3" y="1985683"/>
            <a:ext cx="6835083" cy="2456873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215153" y="1341531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 smtClean="0"/>
              <a:t>4</a:t>
            </a:r>
            <a:r>
              <a:rPr lang="en-US" sz="1800" dirty="0" smtClean="0"/>
              <a:t>.</a:t>
            </a:r>
            <a:r>
              <a:rPr lang="ru-RU" sz="1800" dirty="0" smtClean="0"/>
              <a:t>2</a:t>
            </a:r>
            <a:r>
              <a:rPr lang="en-US" sz="1800" dirty="0" smtClean="0"/>
              <a:t> </a:t>
            </a:r>
            <a:r>
              <a:rPr lang="ru-RU" sz="1800" dirty="0" smtClean="0"/>
              <a:t>Применяем конфигурацию для каждого кластера</a:t>
            </a:r>
          </a:p>
          <a:p>
            <a:pPr marL="0" indent="0">
              <a:buNone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raw.githubusercontent.com/yugabyte/yugabyte-db/master/cloud/kubernetes/yb-multiregion-k8s-setup.py</a:t>
            </a:r>
            <a:endParaRPr lang="ru-RU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70" y="4755777"/>
            <a:ext cx="4715715" cy="15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4046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 smtClean="0"/>
              <a:t>5. Выполняем установку и настройку </a:t>
            </a:r>
            <a:r>
              <a:rPr lang="en-US" sz="1800" dirty="0" err="1" smtClean="0"/>
              <a:t>YugabyteDB</a:t>
            </a:r>
            <a:endParaRPr lang="ru-RU" sz="1800" dirty="0" smtClean="0"/>
          </a:p>
          <a:p>
            <a:pPr marL="0" indent="0">
              <a:buNone/>
            </a:pPr>
            <a:r>
              <a:rPr lang="en-US" sz="1800" dirty="0"/>
              <a:t>5.1 </a:t>
            </a:r>
            <a:r>
              <a:rPr lang="ru-RU" sz="1800" dirty="0" smtClean="0"/>
              <a:t>Подключим </a:t>
            </a:r>
            <a:r>
              <a:rPr lang="ru-RU" sz="1800" dirty="0" err="1" smtClean="0"/>
              <a:t>репозиторий</a:t>
            </a:r>
            <a:r>
              <a:rPr lang="ru-RU" sz="1800" dirty="0" smtClean="0"/>
              <a:t> </a:t>
            </a:r>
            <a:r>
              <a:rPr lang="en-US" sz="1800" dirty="0" err="1" smtClean="0"/>
              <a:t>YugabyteDB</a:t>
            </a:r>
            <a:endParaRPr lang="en-US" sz="1800" dirty="0" smtClean="0"/>
          </a:p>
          <a:p>
            <a:pPr marL="0" indent="0">
              <a:buNone/>
            </a:pPr>
            <a:endParaRPr lang="ru-RU" sz="1800" dirty="0"/>
          </a:p>
          <a:p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helm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repo add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yugabytedb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charts.yugabyte.com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yugabytedb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has been added to your repositories</a:t>
            </a:r>
            <a:endParaRPr lang="ru-RU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helm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repo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Hang tight while we grab the latest from your chart repositories...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...Successfully got an update from the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yugabytedb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chart repository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Update Complete. ⎈Happy Helming!⎈</a:t>
            </a:r>
          </a:p>
          <a:p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helm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search repo </a:t>
            </a: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yugabytedb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yugabyte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6" y="5111372"/>
            <a:ext cx="11863807" cy="5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5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5.2 </a:t>
            </a:r>
            <a:r>
              <a:rPr lang="ru-RU" sz="1800" dirty="0" smtClean="0"/>
              <a:t>Создаем </a:t>
            </a:r>
            <a:r>
              <a:rPr lang="ru-RU" sz="1800" dirty="0" err="1" smtClean="0"/>
              <a:t>оверрайды</a:t>
            </a:r>
            <a:r>
              <a:rPr lang="ru-RU" sz="1800" dirty="0" smtClean="0"/>
              <a:t> для каждого кластера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33" y="1858826"/>
            <a:ext cx="5705067" cy="44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15182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5.3 </a:t>
            </a:r>
            <a:r>
              <a:rPr lang="ru-RU" sz="1800" dirty="0" smtClean="0"/>
              <a:t>Выполняем установку </a:t>
            </a:r>
            <a:r>
              <a:rPr lang="en-US" sz="1800" dirty="0" err="1" smtClean="0"/>
              <a:t>YugabyteDB</a:t>
            </a:r>
            <a:r>
              <a:rPr lang="en-US" sz="1800" dirty="0" smtClean="0"/>
              <a:t> </a:t>
            </a:r>
            <a:r>
              <a:rPr lang="ru-RU" sz="1800" dirty="0" smtClean="0"/>
              <a:t>для каждого кластера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helm install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yb-demo-us-central1-c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yugabytedb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yugabyte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--namespace yb-demo-us-central1-c -f ../overrides-us-central1-c.yaml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-context gke_pgdba-340419_us-central1-c_yugabytedb1 --wait</a:t>
            </a:r>
            <a:endParaRPr lang="ru-RU" sz="16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95" y="2986903"/>
            <a:ext cx="9606516" cy="35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0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Проблемы при создании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7109" y="1780738"/>
            <a:ext cx="7652736" cy="101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" rIns="0" bIns="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b="1" dirty="0" smtClean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5.4 </a:t>
            </a:r>
            <a:r>
              <a:rPr lang="ru-RU" altLang="ru-RU" sz="1600" b="1" dirty="0" smtClean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Исследуем проб</a:t>
            </a:r>
            <a:r>
              <a:rPr lang="ru-RU" altLang="ru-RU" sz="1600" b="1" dirty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</a:t>
            </a:r>
            <a:r>
              <a:rPr lang="ru-RU" altLang="ru-RU" sz="1600" b="1" dirty="0" smtClean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ему</a:t>
            </a:r>
            <a:endParaRPr lang="en-US" altLang="ru-RU" sz="1600" b="1" dirty="0" smtClean="0">
              <a:solidFill>
                <a:srgbClr val="1D1C1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b="1" dirty="0" smtClean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1D1C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pod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1D1C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-n yb-demo-europe-north1-c yb-tserver-0</a:t>
            </a:r>
            <a:endParaRPr kumimoji="0" lang="en-US" altLang="ru-RU" sz="1600" b="1" i="0" u="none" strike="noStrike" cap="none" normalizeH="0" baseline="0" dirty="0" smtClean="0">
              <a:ln>
                <a:noFill/>
              </a:ln>
              <a:solidFill>
                <a:srgbClr val="1D1C1D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1600" b="1" dirty="0">
              <a:solidFill>
                <a:srgbClr val="1D1C1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9" y="2286000"/>
            <a:ext cx="12036377" cy="1922070"/>
          </a:xfrm>
          <a:prstGeom prst="rect">
            <a:avLst/>
          </a:prstGeom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39862" y="4601916"/>
            <a:ext cx="123432" cy="27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" rIns="0" bIns="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9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Проблемы при создании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48827" y="1231495"/>
            <a:ext cx="7405874" cy="764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" rIns="0" bIns="12696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600" b="1" dirty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ru-RU" sz="1600" b="1" dirty="0" err="1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altLang="ru-RU" sz="1600" b="1" dirty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describe pod -n yb-demo-europe-north1-c </a:t>
            </a:r>
            <a:r>
              <a:rPr lang="en-US" altLang="ru-RU" sz="1600" b="1" dirty="0" smtClean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yb-master-0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b="1" dirty="0">
              <a:solidFill>
                <a:srgbClr val="1D1C1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7" y="1613647"/>
            <a:ext cx="11571968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1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Проблемы при создании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44344" y="1297486"/>
            <a:ext cx="11849398" cy="764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" rIns="0" bIns="12696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smtClean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5.5 Выгрузим актуальный манифест в отдельный файл и изучим параметры</a:t>
            </a:r>
            <a:endParaRPr lang="en-US" altLang="ru-RU" sz="1600" b="1" dirty="0" smtClean="0">
              <a:solidFill>
                <a:srgbClr val="1D1C1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600" b="1" dirty="0" smtClean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helm </a:t>
            </a:r>
            <a:r>
              <a:rPr lang="en-US" altLang="ru-RU" sz="1600" b="1" dirty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inspect values </a:t>
            </a:r>
            <a:r>
              <a:rPr lang="en-US" altLang="ru-RU" sz="1600" b="1" dirty="0" err="1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yugabytedb</a:t>
            </a:r>
            <a:r>
              <a:rPr lang="en-US" altLang="ru-RU" sz="1600" b="1" dirty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ru-RU" sz="1600" b="1" dirty="0" err="1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yugabyte</a:t>
            </a:r>
            <a:r>
              <a:rPr lang="en-US" altLang="ru-RU" sz="1600" b="1" dirty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-n yb-demo-us-central1-c  &gt; yugabytedb-ops-view1.yaml</a:t>
            </a:r>
            <a:endParaRPr lang="en-US" altLang="ru-RU" sz="1600" b="1" dirty="0" smtClean="0">
              <a:solidFill>
                <a:srgbClr val="1D1C1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4" y="1856951"/>
            <a:ext cx="4176644" cy="47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3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Проблемы при создании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44344" y="1297486"/>
            <a:ext cx="7159011" cy="764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" rIns="0" bIns="12696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smtClean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5.6 Уменьшим параметры в части требований и лимитов по </a:t>
            </a:r>
            <a:r>
              <a:rPr lang="en-US" altLang="ru-RU" sz="1600" b="1" dirty="0" smtClean="0">
                <a:solidFill>
                  <a:srgbClr val="1D1C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ru-RU" altLang="ru-RU" sz="1600" b="1" dirty="0" smtClean="0">
              <a:solidFill>
                <a:srgbClr val="1D1C1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b="1" dirty="0">
              <a:solidFill>
                <a:srgbClr val="1D1C1D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8" y="1599688"/>
            <a:ext cx="3718489" cy="50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5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0422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5.7 </a:t>
            </a:r>
            <a:r>
              <a:rPr lang="ru-RU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Выполняем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upgrade</a:t>
            </a:r>
            <a:r>
              <a:rPr lang="ru-RU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YugabyteDB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 </a:t>
            </a:r>
            <a:r>
              <a:rPr lang="ru-RU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новыми параметрами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для каждого кластера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helm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upgrade yb-demo-us-central1-c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yugabytedb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yugabyte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--namespace yb-demo-us-central1-c -f ../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overrides-us-central1-c.yaml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-context gke_pgdba-340419_us-central1-c_yugabytedb1 --wait</a:t>
            </a:r>
            <a:endParaRPr lang="ru-RU" sz="1400" dirty="0" smtClean="0"/>
          </a:p>
          <a:p>
            <a:pPr marL="0" indent="0">
              <a:buNone/>
            </a:pPr>
            <a:r>
              <a:rPr lang="en-US" sz="1200" dirty="0"/>
              <a:t>Release "yb-demo-us-central1-c" has been upgraded. Happy Helming!</a:t>
            </a:r>
          </a:p>
          <a:p>
            <a:pPr marL="0" indent="0">
              <a:buNone/>
            </a:pPr>
            <a:r>
              <a:rPr lang="en-US" sz="1200" dirty="0"/>
              <a:t>NAME: yb-demo-us-central1-c</a:t>
            </a:r>
          </a:p>
          <a:p>
            <a:pPr marL="0" indent="0">
              <a:buNone/>
            </a:pPr>
            <a:r>
              <a:rPr lang="en-US" sz="1200" dirty="0"/>
              <a:t>LAST DEPLOYED: Mon Mar 14 10:47:50 2022</a:t>
            </a:r>
          </a:p>
          <a:p>
            <a:pPr marL="0" indent="0">
              <a:buNone/>
            </a:pPr>
            <a:r>
              <a:rPr lang="en-US" sz="1200" dirty="0"/>
              <a:t>NAMESPACE: yb-demo-us-central1-c</a:t>
            </a:r>
          </a:p>
          <a:p>
            <a:pPr marL="0" indent="0">
              <a:buNone/>
            </a:pPr>
            <a:r>
              <a:rPr lang="en-US" sz="1200" dirty="0"/>
              <a:t>STATUS: deployed</a:t>
            </a:r>
          </a:p>
          <a:p>
            <a:pPr marL="0" indent="0">
              <a:buNone/>
            </a:pPr>
            <a:r>
              <a:rPr lang="en-US" sz="1200" dirty="0"/>
              <a:t>REVISION: 2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" y="4191001"/>
            <a:ext cx="9318625" cy="25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Построение кластера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в </a:t>
            </a:r>
            <a:r>
              <a:rPr lang="en-US" b="1" dirty="0" smtClean="0">
                <a:solidFill>
                  <a:schemeClr val="bg1"/>
                </a:solidFill>
              </a:rPr>
              <a:t>GKE.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147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5.</a:t>
            </a:r>
            <a:r>
              <a:rPr lang="ru-RU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Проверим доступность панели администратора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get services -n yb-demo-us-central1-c --context gke_pgdba-340419_us-central1-c_yugabytedb1</a:t>
            </a:r>
            <a:endParaRPr lang="en-US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2" y="2913214"/>
            <a:ext cx="8044102" cy="39057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5" y="2037244"/>
            <a:ext cx="11805854" cy="8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5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"/>
            <a:ext cx="12192000" cy="1183341"/>
          </a:xfr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Цели проекта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662517" y="3343837"/>
            <a:ext cx="6750423" cy="1335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Построить отказоустойчивый </a:t>
            </a:r>
            <a:r>
              <a:rPr lang="en-US" sz="3600" dirty="0" smtClean="0"/>
              <a:t>PostgreSQL-like </a:t>
            </a:r>
            <a:r>
              <a:rPr lang="ru-RU" sz="3600" dirty="0" smtClean="0"/>
              <a:t>кластер</a:t>
            </a:r>
            <a:endParaRPr lang="ru-RU" sz="3600" dirty="0"/>
          </a:p>
        </p:txBody>
      </p:sp>
      <p:sp>
        <p:nvSpPr>
          <p:cNvPr id="15" name="Стрелка вниз 14"/>
          <p:cNvSpPr/>
          <p:nvPr/>
        </p:nvSpPr>
        <p:spPr>
          <a:xfrm>
            <a:off x="5553096" y="2783544"/>
            <a:ext cx="484632" cy="560292"/>
          </a:xfrm>
          <a:prstGeom prst="downArrow">
            <a:avLst/>
          </a:prstGeom>
          <a:solidFill>
            <a:srgbClr val="0070C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>
            <a:off x="5553096" y="4684061"/>
            <a:ext cx="484632" cy="560292"/>
          </a:xfrm>
          <a:prstGeom prst="downArrow">
            <a:avLst/>
          </a:prstGeom>
          <a:solidFill>
            <a:srgbClr val="0070C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662517" y="1447803"/>
            <a:ext cx="6750423" cy="1335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Выбрать базовую платформу</a:t>
            </a:r>
            <a:r>
              <a:rPr lang="en-US" sz="3600" dirty="0" smtClean="0"/>
              <a:t>.</a:t>
            </a:r>
            <a:endParaRPr lang="ru-RU" sz="36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720788" y="5239871"/>
            <a:ext cx="6750423" cy="1335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/>
              <a:t>Провести тестирование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8508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Запись данных в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91" y="1804106"/>
            <a:ext cx="11084409" cy="440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30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Механизм отказоустойчивости в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7" y="1722658"/>
            <a:ext cx="11141814" cy="43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3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Механизм масштабируемости в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19" y="1855693"/>
            <a:ext cx="10590985" cy="44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9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Механизм масштабируемости в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13" y="1761565"/>
            <a:ext cx="10464588" cy="43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6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Чтение данных в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3" y="1907938"/>
            <a:ext cx="10181750" cy="39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02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Типовые сценарии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r>
              <a:rPr lang="ru-RU" b="1" dirty="0" smtClean="0">
                <a:solidFill>
                  <a:schemeClr val="bg1"/>
                </a:solidFill>
              </a:rPr>
              <a:t> Однозональные данные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54" y="1219633"/>
            <a:ext cx="7456220" cy="39181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92" y="5184232"/>
            <a:ext cx="7214511" cy="148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93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Типовые сценарии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r>
              <a:rPr lang="ru-RU" b="1" dirty="0" smtClean="0">
                <a:solidFill>
                  <a:schemeClr val="bg1"/>
                </a:solidFill>
              </a:rPr>
              <a:t> Межзональные данные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435" y="1268079"/>
            <a:ext cx="6775466" cy="35122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42" y="4810762"/>
            <a:ext cx="6923095" cy="18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1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Типовые сценарии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r>
              <a:rPr lang="ru-RU" b="1" dirty="0" smtClean="0">
                <a:solidFill>
                  <a:schemeClr val="bg1"/>
                </a:solidFill>
              </a:rPr>
              <a:t> Межрегиональные данные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91" y="4835255"/>
            <a:ext cx="7109283" cy="19654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91" y="1306875"/>
            <a:ext cx="6863732" cy="34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1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Выводы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YugabyteDB</a:t>
            </a:r>
            <a:r>
              <a:rPr lang="en-US" b="1" dirty="0"/>
              <a:t> </a:t>
            </a:r>
            <a:r>
              <a:rPr lang="ru-RU" b="1" dirty="0" smtClean="0"/>
              <a:t>– современная распределенная СУБД</a:t>
            </a:r>
            <a:r>
              <a:rPr lang="en-US" b="1" dirty="0" smtClean="0"/>
              <a:t>.</a:t>
            </a:r>
            <a:r>
              <a:rPr lang="ru-RU" b="1" dirty="0" smtClean="0"/>
              <a:t> Обеспечивает</a:t>
            </a:r>
            <a:r>
              <a:rPr lang="en-US" b="1" dirty="0" smtClean="0"/>
              <a:t>:</a:t>
            </a:r>
          </a:p>
          <a:p>
            <a:r>
              <a:rPr lang="ru-RU" dirty="0" smtClean="0"/>
              <a:t>О</a:t>
            </a:r>
            <a:r>
              <a:rPr lang="ru-RU" dirty="0" smtClean="0"/>
              <a:t>тказоустойчивость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dirty="0" smtClean="0"/>
              <a:t>Горизонтальную масштабируемость</a:t>
            </a:r>
            <a:endParaRPr lang="en-US" dirty="0" smtClean="0"/>
          </a:p>
          <a:p>
            <a:r>
              <a:rPr lang="ru-RU" dirty="0" smtClean="0"/>
              <a:t>Распределенные транзакции </a:t>
            </a:r>
          </a:p>
          <a:p>
            <a:r>
              <a:rPr lang="ru-RU" dirty="0" err="1" smtClean="0"/>
              <a:t>Геораспределенный</a:t>
            </a:r>
            <a:r>
              <a:rPr lang="ru-RU" dirty="0" smtClean="0"/>
              <a:t> </a:t>
            </a:r>
            <a:r>
              <a:rPr lang="ru-RU" dirty="0"/>
              <a:t>кластер (</a:t>
            </a:r>
            <a:r>
              <a:rPr lang="ru-RU" dirty="0" err="1" smtClean="0"/>
              <a:t>мультизональный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ru-RU" dirty="0" err="1" smtClean="0"/>
              <a:t>мультирегиональный</a:t>
            </a:r>
            <a:r>
              <a:rPr lang="ru-RU" dirty="0" smtClean="0"/>
              <a:t>, </a:t>
            </a:r>
            <a:r>
              <a:rPr lang="ru-RU" dirty="0" err="1" smtClean="0"/>
              <a:t>мультиоблачный</a:t>
            </a:r>
            <a:r>
              <a:rPr lang="ru-RU" dirty="0" smtClean="0"/>
              <a:t>)</a:t>
            </a:r>
          </a:p>
          <a:p>
            <a:r>
              <a:rPr lang="en-US" dirty="0"/>
              <a:t> </a:t>
            </a:r>
            <a:r>
              <a:rPr lang="en-US" dirty="0" err="1"/>
              <a:t>Yugabyte</a:t>
            </a:r>
            <a:r>
              <a:rPr lang="en-US" dirty="0"/>
              <a:t> SQL (</a:t>
            </a:r>
            <a:r>
              <a:rPr lang="en-US" i="1" dirty="0" smtClean="0"/>
              <a:t>YSQL</a:t>
            </a:r>
            <a:r>
              <a:rPr lang="ru-RU" dirty="0"/>
              <a:t> </a:t>
            </a:r>
            <a:r>
              <a:rPr lang="en-US" dirty="0" smtClean="0"/>
              <a:t>PostgreSQL</a:t>
            </a:r>
            <a:r>
              <a:rPr lang="ru-RU" dirty="0" smtClean="0"/>
              <a:t>)</a:t>
            </a:r>
            <a:r>
              <a:rPr lang="ru-RU" sz="1800" dirty="0"/>
              <a:t> </a:t>
            </a:r>
            <a:r>
              <a:rPr lang="ru-RU" sz="1800" dirty="0" smtClean="0"/>
              <a:t>+ </a:t>
            </a:r>
            <a:r>
              <a:rPr lang="en-US" dirty="0" err="1" smtClean="0"/>
              <a:t>Yugabyte</a:t>
            </a:r>
            <a:r>
              <a:rPr lang="en-US" dirty="0" smtClean="0"/>
              <a:t> Cloud QL(</a:t>
            </a:r>
            <a:r>
              <a:rPr lang="en-US" i="1" dirty="0" smtClean="0"/>
              <a:t>YCQL </a:t>
            </a:r>
            <a:r>
              <a:rPr lang="ru-RU" i="1" dirty="0" smtClean="0"/>
              <a:t>- </a:t>
            </a:r>
            <a:r>
              <a:rPr lang="en-US" dirty="0"/>
              <a:t> Apache Cassandra QL</a:t>
            </a:r>
            <a:r>
              <a:rPr lang="en-US" dirty="0" smtClean="0"/>
              <a:t>)</a:t>
            </a:r>
            <a:r>
              <a:rPr lang="ru-RU" dirty="0" smtClean="0"/>
              <a:t> </a:t>
            </a:r>
            <a:endParaRPr lang="ru-RU" b="1" dirty="0" smtClean="0">
              <a:hlinkClick r:id="rId2"/>
            </a:endParaRPr>
          </a:p>
          <a:p>
            <a:r>
              <a:rPr lang="en-US" dirty="0" smtClean="0"/>
              <a:t> 100% </a:t>
            </a:r>
            <a:r>
              <a:rPr lang="ru-RU" dirty="0"/>
              <a:t>о</a:t>
            </a:r>
            <a:r>
              <a:rPr lang="en-US" dirty="0" smtClean="0"/>
              <a:t>pen source - </a:t>
            </a:r>
            <a:r>
              <a:rPr lang="en-US" dirty="0"/>
              <a:t> Apache </a:t>
            </a:r>
            <a:r>
              <a:rPr lang="en-US" dirty="0" smtClean="0"/>
              <a:t>2.0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140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Интересные ссылки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838200" y="1340224"/>
            <a:ext cx="10515600" cy="5212975"/>
          </a:xfrm>
        </p:spPr>
        <p:txBody>
          <a:bodyPr>
            <a:normAutofit fontScale="92500" lnSpcReduction="10000"/>
          </a:bodyPr>
          <a:lstStyle/>
          <a:p>
            <a:r>
              <a:rPr lang="ru-RU" sz="1800" b="1" dirty="0" smtClean="0"/>
              <a:t>Построение кластера</a:t>
            </a:r>
            <a:r>
              <a:rPr lang="en-US" sz="1800" b="1" dirty="0" smtClean="0"/>
              <a:t>:</a:t>
            </a:r>
            <a:endParaRPr lang="en-US" sz="1800" dirty="0"/>
          </a:p>
          <a:p>
            <a:pPr marL="0" indent="0">
              <a:buNone/>
            </a:pPr>
            <a:r>
              <a:rPr lang="ru-RU" sz="1800" dirty="0">
                <a:hlinkClick r:id="rId2"/>
              </a:rPr>
              <a:t>https://docs.yugabyte.com/latest/deploy/kubernetes/multi-cluster/gke/helm-chart/</a:t>
            </a:r>
            <a:r>
              <a:rPr lang="en-US" sz="1800" dirty="0"/>
              <a:t> </a:t>
            </a:r>
            <a:endParaRPr lang="ru-RU" sz="1800" dirty="0" smtClean="0"/>
          </a:p>
          <a:p>
            <a:r>
              <a:rPr lang="ru-RU" sz="1800" b="1" dirty="0"/>
              <a:t>Реализация отказоустойчивости и горизонтального масштабирования в </a:t>
            </a:r>
            <a:r>
              <a:rPr lang="en-US" sz="1800" b="1" dirty="0" err="1"/>
              <a:t>YugabyteDB</a:t>
            </a:r>
            <a:r>
              <a:rPr lang="en-US" sz="1800" b="1" dirty="0"/>
              <a:t> </a:t>
            </a:r>
            <a:r>
              <a:rPr lang="ru-RU" sz="1800" b="1" dirty="0"/>
              <a:t>на базе </a:t>
            </a:r>
            <a:r>
              <a:rPr lang="en-US" sz="1800" b="1" dirty="0"/>
              <a:t>RAFT-</a:t>
            </a:r>
            <a:r>
              <a:rPr lang="ru-RU" sz="1800" b="1" dirty="0"/>
              <a:t>протокола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franckpachot.medium.com/distributed-sql-essentials-sharding-and-partitioning-in-yugabytedb-224abefedb20</a:t>
            </a:r>
            <a:r>
              <a:rPr lang="en-US" sz="1800" dirty="0" smtClean="0"/>
              <a:t> 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https://blog.yugabyte.com/distributed-postgresql-on-a-google-spanner-architecture-storage-layer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</a:t>
            </a:r>
            <a:endParaRPr lang="ru-RU" sz="1800" dirty="0"/>
          </a:p>
          <a:p>
            <a:r>
              <a:rPr lang="ru-RU" sz="1800" b="1" dirty="0" smtClean="0"/>
              <a:t>Табличные пространства. Типовые сценарии</a:t>
            </a:r>
            <a:r>
              <a:rPr lang="en-US" sz="1800" b="1" dirty="0" smtClean="0"/>
              <a:t> </a:t>
            </a:r>
            <a:r>
              <a:rPr lang="ru-RU" sz="1800" b="1" dirty="0" smtClean="0"/>
              <a:t>использования</a:t>
            </a:r>
            <a:r>
              <a:rPr lang="en-US" sz="1800" b="1" dirty="0" smtClean="0"/>
              <a:t>:</a:t>
            </a:r>
            <a:endParaRPr lang="en-US" sz="1800" b="1" dirty="0"/>
          </a:p>
          <a:p>
            <a:pPr marL="0" indent="0">
              <a:buNone/>
            </a:pPr>
            <a:r>
              <a:rPr lang="ru-RU" sz="1800" b="1" dirty="0"/>
              <a:t> </a:t>
            </a:r>
            <a:r>
              <a:rPr lang="en-US" sz="1800" dirty="0">
                <a:hlinkClick r:id="rId5"/>
              </a:rPr>
              <a:t>https://docs.yugabyte.com/latest/explore/ysql-language-features/going-beyond-sql/tablespaces</a:t>
            </a:r>
            <a:r>
              <a:rPr lang="en-US" sz="1800" dirty="0" smtClean="0">
                <a:hlinkClick r:id="rId5"/>
              </a:rPr>
              <a:t>/</a:t>
            </a:r>
            <a:endParaRPr lang="ru-RU" sz="1800" dirty="0" smtClean="0"/>
          </a:p>
          <a:p>
            <a:r>
              <a:rPr lang="ru-RU" sz="1800" b="1" dirty="0"/>
              <a:t>Механизмы </a:t>
            </a:r>
            <a:r>
              <a:rPr lang="ru-RU" sz="1800" b="1" dirty="0" err="1"/>
              <a:t>партиционирования</a:t>
            </a:r>
            <a:r>
              <a:rPr lang="ru-RU" sz="1800" b="1" dirty="0"/>
              <a:t> и </a:t>
            </a:r>
            <a:r>
              <a:rPr lang="ru-RU" sz="1800" b="1" dirty="0" err="1"/>
              <a:t>шардирования</a:t>
            </a:r>
            <a:r>
              <a:rPr lang="ru-RU" sz="1800" b="1" dirty="0"/>
              <a:t> в </a:t>
            </a:r>
            <a:r>
              <a:rPr lang="en-US" sz="1800" b="1" dirty="0" err="1" smtClean="0"/>
              <a:t>YugabyteDB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franckpachot.medium.com/distributed-sql-essentials-sharding-and-partitioning-in-yugabytedb-224abefedb20</a:t>
            </a:r>
            <a:endParaRPr lang="en-US" sz="1800" dirty="0" smtClean="0"/>
          </a:p>
          <a:p>
            <a:r>
              <a:rPr lang="ru-RU" sz="1800" b="1" dirty="0" smtClean="0"/>
              <a:t>Реализация распределенных </a:t>
            </a:r>
            <a:r>
              <a:rPr lang="en-US" sz="1800" b="1" dirty="0" smtClean="0"/>
              <a:t>ACID-</a:t>
            </a:r>
            <a:r>
              <a:rPr lang="ru-RU" sz="1800" b="1" dirty="0" smtClean="0"/>
              <a:t>транзакций в </a:t>
            </a:r>
            <a:r>
              <a:rPr lang="en-US" sz="1800" b="1" dirty="0" err="1"/>
              <a:t>YugabyteDB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</a:p>
          <a:p>
            <a:pPr marL="0" indent="0">
              <a:buNone/>
            </a:pPr>
            <a:r>
              <a:rPr lang="en-US" sz="1800" dirty="0"/>
              <a:t>https://blog.yugabyte.com/yes-we-can-distributed-acid-transactions-with-high-performance/</a:t>
            </a:r>
            <a:endParaRPr lang="en-US" sz="1800" dirty="0" smtClean="0"/>
          </a:p>
          <a:p>
            <a:r>
              <a:rPr lang="en-US" sz="1800" b="1" dirty="0" err="1"/>
              <a:t>Yugabyte</a:t>
            </a:r>
            <a:r>
              <a:rPr lang="en-US" sz="1800" b="1" dirty="0"/>
              <a:t> SQL</a:t>
            </a:r>
            <a:r>
              <a:rPr lang="ru-RU" sz="1800" b="1" dirty="0"/>
              <a:t> в </a:t>
            </a:r>
            <a:r>
              <a:rPr lang="ru-RU" sz="1800" b="1" dirty="0" smtClean="0"/>
              <a:t>примерах</a:t>
            </a:r>
            <a:r>
              <a:rPr lang="en-US" sz="1800" b="1" dirty="0" smtClean="0"/>
              <a:t>: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>
                <a:hlinkClick r:id="rId6"/>
              </a:rPr>
              <a:t>https://docs.yugabyte.com/latest/quick-start/explore/ysql</a:t>
            </a:r>
            <a:r>
              <a:rPr lang="en-US" sz="1800" dirty="0" smtClean="0">
                <a:hlinkClick r:id="rId6"/>
              </a:rPr>
              <a:t>/</a:t>
            </a:r>
            <a:r>
              <a:rPr lang="ru-RU" sz="1800" dirty="0" smtClean="0"/>
              <a:t> </a:t>
            </a:r>
          </a:p>
          <a:p>
            <a:r>
              <a:rPr lang="ru-RU" sz="1800" b="1" dirty="0" smtClean="0"/>
              <a:t>Ключевые концепции </a:t>
            </a:r>
            <a:r>
              <a:rPr lang="en-US" sz="1800" b="1" dirty="0" err="1" smtClean="0"/>
              <a:t>YugabyteDB</a:t>
            </a:r>
            <a:r>
              <a:rPr lang="en-US" sz="1800" b="1" dirty="0"/>
              <a:t>:</a:t>
            </a:r>
            <a:endParaRPr lang="ru-RU" sz="1800" dirty="0" smtClean="0"/>
          </a:p>
          <a:p>
            <a:pPr marL="0" indent="0">
              <a:buNone/>
            </a:pPr>
            <a:r>
              <a:rPr lang="en-US" sz="1800" dirty="0">
                <a:hlinkClick r:id="rId7"/>
              </a:rPr>
              <a:t>https://</a:t>
            </a:r>
            <a:r>
              <a:rPr lang="en-US" sz="1800" dirty="0" smtClean="0">
                <a:hlinkClick r:id="rId7"/>
              </a:rPr>
              <a:t>franckpachot.medium.com/the-key-concepts-of-yugabytedb-ccccadeda34d</a:t>
            </a:r>
            <a:endParaRPr lang="ru-RU" sz="1800" dirty="0" smtClean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16485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Сравнение распределенных </a:t>
            </a:r>
            <a:r>
              <a:rPr lang="ru-RU" b="1" dirty="0">
                <a:solidFill>
                  <a:schemeClr val="bg1"/>
                </a:solidFill>
              </a:rPr>
              <a:t>Р</a:t>
            </a:r>
            <a:r>
              <a:rPr lang="ru-RU" b="1" dirty="0" smtClean="0">
                <a:solidFill>
                  <a:schemeClr val="bg1"/>
                </a:solidFill>
              </a:rPr>
              <a:t>СУБД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63" y="1253804"/>
            <a:ext cx="10524214" cy="55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62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9553" y="25838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 smtClean="0"/>
              <a:t>СПАСИБО ЗА ВНИМАНИЕ!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353553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Сравнение </a:t>
            </a:r>
            <a:r>
              <a:rPr lang="en-US" b="1" dirty="0" smtClean="0">
                <a:solidFill>
                  <a:schemeClr val="bg1"/>
                </a:solidFill>
              </a:rPr>
              <a:t>NOSQL </a:t>
            </a:r>
            <a:r>
              <a:rPr lang="ru-RU" b="1" dirty="0" smtClean="0">
                <a:solidFill>
                  <a:schemeClr val="bg1"/>
                </a:solidFill>
              </a:rPr>
              <a:t>СУБД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3094" y="1363942"/>
            <a:ext cx="11492753" cy="34142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8" y="1363942"/>
            <a:ext cx="10587318" cy="539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4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Особенности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Отказоустойчивость</a:t>
            </a:r>
            <a:r>
              <a:rPr lang="en-US" dirty="0" smtClean="0"/>
              <a:t> (</a:t>
            </a:r>
            <a:r>
              <a:rPr lang="en-US" dirty="0"/>
              <a:t> Raft </a:t>
            </a:r>
            <a:r>
              <a:rPr lang="en-US" dirty="0" smtClean="0"/>
              <a:t>consensus</a:t>
            </a:r>
            <a:r>
              <a:rPr lang="ru-RU" dirty="0" smtClean="0"/>
              <a:t> - </a:t>
            </a:r>
            <a:r>
              <a:rPr lang="en-US" sz="1800" dirty="0">
                <a:hlinkClick r:id="rId2"/>
              </a:rPr>
              <a:t>http://thesecretlivesofdata.com/raft</a:t>
            </a:r>
            <a:r>
              <a:rPr lang="en-US" sz="1800" dirty="0">
                <a:hlinkClick r:id="rId2"/>
              </a:rPr>
              <a:t>/</a:t>
            </a:r>
            <a:r>
              <a:rPr lang="ru-RU" sz="1800" dirty="0"/>
              <a:t> </a:t>
            </a:r>
            <a:r>
              <a:rPr lang="en-US" dirty="0" smtClean="0"/>
              <a:t>)</a:t>
            </a:r>
            <a:r>
              <a:rPr lang="ru-RU" dirty="0" smtClean="0"/>
              <a:t> – </a:t>
            </a:r>
            <a:r>
              <a:rPr lang="ru-RU" dirty="0" smtClean="0"/>
              <a:t>автоматический</a:t>
            </a:r>
            <a:r>
              <a:rPr lang="en-US" dirty="0" smtClean="0"/>
              <a:t> </a:t>
            </a:r>
            <a:r>
              <a:rPr lang="ru-RU" dirty="0" smtClean="0"/>
              <a:t>режим </a:t>
            </a:r>
            <a:r>
              <a:rPr lang="en-US" dirty="0" smtClean="0"/>
              <a:t>failover (</a:t>
            </a:r>
            <a:r>
              <a:rPr lang="ru-RU" dirty="0" smtClean="0"/>
              <a:t>диск</a:t>
            </a:r>
            <a:r>
              <a:rPr lang="en-US" dirty="0" smtClean="0"/>
              <a:t>, </a:t>
            </a:r>
            <a:r>
              <a:rPr lang="ru-RU" dirty="0" err="1" smtClean="0"/>
              <a:t>нода</a:t>
            </a:r>
            <a:r>
              <a:rPr lang="en-US" dirty="0" smtClean="0"/>
              <a:t>, </a:t>
            </a:r>
            <a:r>
              <a:rPr lang="ru-RU" dirty="0" smtClean="0"/>
              <a:t>зона</a:t>
            </a:r>
            <a:r>
              <a:rPr lang="en-US" dirty="0" smtClean="0"/>
              <a:t>, </a:t>
            </a:r>
            <a:r>
              <a:rPr lang="ru-RU" dirty="0" smtClean="0"/>
              <a:t>регион</a:t>
            </a:r>
            <a:r>
              <a:rPr lang="en-US" dirty="0" smtClean="0"/>
              <a:t>).</a:t>
            </a:r>
            <a:r>
              <a:rPr lang="ru-RU" dirty="0" smtClean="0"/>
              <a:t> </a:t>
            </a:r>
            <a:endParaRPr lang="ru-RU" dirty="0" smtClean="0"/>
          </a:p>
          <a:p>
            <a:r>
              <a:rPr lang="ru-RU" dirty="0" smtClean="0"/>
              <a:t>Горизонтальная масштабируемость – добавление реплики</a:t>
            </a:r>
            <a:endParaRPr lang="en-US" dirty="0" smtClean="0"/>
          </a:p>
          <a:p>
            <a:r>
              <a:rPr lang="ru-RU" dirty="0" smtClean="0"/>
              <a:t>Распределенные транзакции (</a:t>
            </a:r>
            <a:r>
              <a:rPr lang="ru-RU" dirty="0" smtClean="0"/>
              <a:t>архитектура </a:t>
            </a:r>
            <a:r>
              <a:rPr lang="en-US" dirty="0" smtClean="0"/>
              <a:t>Google Spanner</a:t>
            </a:r>
            <a:r>
              <a:rPr lang="ru-RU" dirty="0" smtClean="0"/>
              <a:t>)</a:t>
            </a:r>
            <a:endParaRPr lang="ru-RU" dirty="0" smtClean="0"/>
          </a:p>
          <a:p>
            <a:r>
              <a:rPr lang="ru-RU" dirty="0" err="1" smtClean="0"/>
              <a:t>Геораспределенный</a:t>
            </a:r>
            <a:r>
              <a:rPr lang="ru-RU" dirty="0" smtClean="0"/>
              <a:t> </a:t>
            </a:r>
            <a:r>
              <a:rPr lang="ru-RU" dirty="0"/>
              <a:t>кластер (</a:t>
            </a:r>
            <a:r>
              <a:rPr lang="ru-RU" dirty="0" err="1" smtClean="0"/>
              <a:t>мультизональный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ru-RU" dirty="0" err="1" smtClean="0"/>
              <a:t>мультирегиональный</a:t>
            </a:r>
            <a:r>
              <a:rPr lang="ru-RU" dirty="0" smtClean="0"/>
              <a:t>, </a:t>
            </a:r>
            <a:r>
              <a:rPr lang="ru-RU" dirty="0" err="1" smtClean="0"/>
              <a:t>мультиоблачный</a:t>
            </a:r>
            <a:r>
              <a:rPr lang="ru-RU" dirty="0" smtClean="0"/>
              <a:t>)</a:t>
            </a:r>
          </a:p>
          <a:p>
            <a:r>
              <a:rPr lang="en-US" dirty="0"/>
              <a:t> </a:t>
            </a:r>
            <a:r>
              <a:rPr lang="en-US" dirty="0" err="1"/>
              <a:t>Yugabyte</a:t>
            </a:r>
            <a:r>
              <a:rPr lang="en-US" dirty="0"/>
              <a:t> SQL (</a:t>
            </a:r>
            <a:r>
              <a:rPr lang="en-US" i="1" dirty="0" smtClean="0"/>
              <a:t>YSQL</a:t>
            </a:r>
            <a:r>
              <a:rPr lang="en-US" dirty="0" smtClean="0"/>
              <a:t>)</a:t>
            </a:r>
            <a:r>
              <a:rPr lang="ru-RU" dirty="0" smtClean="0"/>
              <a:t> – синтаксис </a:t>
            </a:r>
            <a:r>
              <a:rPr lang="en-US" dirty="0" smtClean="0"/>
              <a:t>PostgreSQL  </a:t>
            </a:r>
            <a:r>
              <a:rPr lang="en-US" dirty="0"/>
              <a:t>(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github.com/yugabyte/yugabyte-db/blob/master/architecture/YSQL-Features-Supported.md</a:t>
            </a:r>
            <a:r>
              <a:rPr lang="en-US" sz="1800" dirty="0" smtClean="0"/>
              <a:t> )</a:t>
            </a:r>
          </a:p>
          <a:p>
            <a:r>
              <a:rPr lang="en-US" dirty="0"/>
              <a:t> </a:t>
            </a:r>
            <a:r>
              <a:rPr lang="en-US" dirty="0" err="1"/>
              <a:t>Yugabyte</a:t>
            </a:r>
            <a:r>
              <a:rPr lang="en-US" dirty="0"/>
              <a:t> </a:t>
            </a:r>
            <a:r>
              <a:rPr lang="en-US" dirty="0" smtClean="0"/>
              <a:t>Cloud QL(</a:t>
            </a:r>
            <a:r>
              <a:rPr lang="en-US" i="1" dirty="0" smtClean="0"/>
              <a:t>YCQL </a:t>
            </a:r>
            <a:r>
              <a:rPr lang="ru-RU" i="1" dirty="0" smtClean="0"/>
              <a:t>- </a:t>
            </a:r>
            <a:r>
              <a:rPr lang="en-US" dirty="0"/>
              <a:t> Apache Cassandra QL</a:t>
            </a:r>
            <a:r>
              <a:rPr lang="en-US" dirty="0" smtClean="0"/>
              <a:t>)</a:t>
            </a:r>
            <a:r>
              <a:rPr lang="ru-RU" dirty="0" smtClean="0"/>
              <a:t> </a:t>
            </a:r>
            <a:endParaRPr lang="ru-RU" b="1" dirty="0" smtClean="0">
              <a:hlinkClick r:id="rId4"/>
            </a:endParaRPr>
          </a:p>
          <a:p>
            <a:r>
              <a:rPr lang="en-US" dirty="0" smtClean="0"/>
              <a:t> 100% </a:t>
            </a:r>
            <a:r>
              <a:rPr lang="ru-RU" dirty="0"/>
              <a:t>о</a:t>
            </a:r>
            <a:r>
              <a:rPr lang="en-US" dirty="0" smtClean="0"/>
              <a:t>pen source - </a:t>
            </a:r>
            <a:r>
              <a:rPr lang="en-US" dirty="0"/>
              <a:t> Apache 2.0 </a:t>
            </a:r>
            <a:r>
              <a:rPr lang="en-US" dirty="0"/>
              <a:t>license</a:t>
            </a:r>
            <a:r>
              <a:rPr lang="en-US" dirty="0"/>
              <a:t> </a:t>
            </a:r>
            <a:r>
              <a:rPr lang="en-US" dirty="0"/>
              <a:t>(</a:t>
            </a:r>
            <a:r>
              <a:rPr lang="en-US" sz="1800" dirty="0">
                <a:hlinkClick r:id="rId5"/>
              </a:rPr>
              <a:t>https://</a:t>
            </a:r>
            <a:r>
              <a:rPr lang="en-US" sz="1800" dirty="0">
                <a:hlinkClick r:id="rId5"/>
              </a:rPr>
              <a:t>github.com/yugabyte/yugabyte-db</a:t>
            </a:r>
            <a:r>
              <a:rPr lang="en-US" sz="1800" dirty="0"/>
              <a:t> </a:t>
            </a:r>
            <a:r>
              <a:rPr lang="en-US" dirty="0" smtClean="0"/>
              <a:t>)</a:t>
            </a:r>
            <a:endParaRPr lang="en-US" sz="1800" dirty="0" smtClean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1296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ru-RU" b="1" dirty="0" smtClean="0">
                <a:solidFill>
                  <a:schemeClr val="bg1"/>
                </a:solidFill>
              </a:rPr>
              <a:t> – поддержка языков программирования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932845"/>
              </p:ext>
            </p:extLst>
          </p:nvPr>
        </p:nvGraphicFramePr>
        <p:xfrm>
          <a:off x="560292" y="1985681"/>
          <a:ext cx="10793508" cy="3899646"/>
        </p:xfrm>
        <a:graphic>
          <a:graphicData uri="http://schemas.openxmlformats.org/drawingml/2006/table">
            <a:tbl>
              <a:tblPr/>
              <a:tblGrid>
                <a:gridCol w="2698377">
                  <a:extLst>
                    <a:ext uri="{9D8B030D-6E8A-4147-A177-3AD203B41FA5}">
                      <a16:colId xmlns:a16="http://schemas.microsoft.com/office/drawing/2014/main" val="1942543372"/>
                    </a:ext>
                  </a:extLst>
                </a:gridCol>
                <a:gridCol w="2698377">
                  <a:extLst>
                    <a:ext uri="{9D8B030D-6E8A-4147-A177-3AD203B41FA5}">
                      <a16:colId xmlns:a16="http://schemas.microsoft.com/office/drawing/2014/main" val="2002087921"/>
                    </a:ext>
                  </a:extLst>
                </a:gridCol>
                <a:gridCol w="2698377">
                  <a:extLst>
                    <a:ext uri="{9D8B030D-6E8A-4147-A177-3AD203B41FA5}">
                      <a16:colId xmlns:a16="http://schemas.microsoft.com/office/drawing/2014/main" val="1833686044"/>
                    </a:ext>
                  </a:extLst>
                </a:gridCol>
                <a:gridCol w="2698377">
                  <a:extLst>
                    <a:ext uri="{9D8B030D-6E8A-4147-A177-3AD203B41FA5}">
                      <a16:colId xmlns:a16="http://schemas.microsoft.com/office/drawing/2014/main" val="1323995256"/>
                    </a:ext>
                  </a:extLst>
                </a:gridCol>
              </a:tblGrid>
              <a:tr h="433294">
                <a:tc>
                  <a:txBody>
                    <a:bodyPr/>
                    <a:lstStyle/>
                    <a:p>
                      <a:r>
                        <a:rPr lang="ru-RU" b="1" dirty="0" smtClean="0">
                          <a:effectLst/>
                        </a:rPr>
                        <a:t>Язык</a:t>
                      </a:r>
                      <a:endParaRPr lang="en-US" b="1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ORM</a:t>
                      </a: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YSQL </a:t>
                      </a:r>
                      <a:r>
                        <a:rPr lang="ru-RU" b="1" dirty="0" smtClean="0">
                          <a:effectLst/>
                        </a:rPr>
                        <a:t>- драйвер</a:t>
                      </a:r>
                      <a:endParaRPr lang="en-US" b="1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YCQL </a:t>
                      </a:r>
                      <a:r>
                        <a:rPr lang="ru-RU" b="1" dirty="0" smtClean="0">
                          <a:effectLst/>
                        </a:rPr>
                        <a:t>-драйвер</a:t>
                      </a:r>
                      <a:endParaRPr lang="en-US" b="1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695093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Java</a:t>
                      </a: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effectLst/>
                          <a:hlinkClick r:id="rId2"/>
                        </a:rPr>
                        <a:t>Spring/Hibernate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effectLst/>
                          <a:hlinkClick r:id="rId3"/>
                        </a:rPr>
                        <a:t>PostgreSQL JDBC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4"/>
                        </a:rPr>
                        <a:t>cassandra</a:t>
                      </a:r>
                      <a:r>
                        <a:rPr lang="en-US" u="none" strike="noStrike" dirty="0">
                          <a:effectLst/>
                          <a:hlinkClick r:id="rId4"/>
                        </a:rPr>
                        <a:t>-driver-core-</a:t>
                      </a:r>
                      <a:r>
                        <a:rPr lang="en-US" u="none" strike="noStrike" dirty="0" err="1">
                          <a:effectLst/>
                          <a:hlinkClick r:id="rId4"/>
                        </a:rPr>
                        <a:t>yb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06982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Go</a:t>
                      </a: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5"/>
                        </a:rPr>
                        <a:t>Gorm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6"/>
                        </a:rPr>
                        <a:t>pq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7"/>
                        </a:rPr>
                        <a:t>gocql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17461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NodeJS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5"/>
                        </a:rPr>
                        <a:t>Sequelize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8"/>
                        </a:rPr>
                        <a:t>pg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9"/>
                        </a:rPr>
                        <a:t>cassandra</a:t>
                      </a:r>
                      <a:r>
                        <a:rPr lang="en-US" u="none" strike="noStrike" dirty="0">
                          <a:effectLst/>
                          <a:hlinkClick r:id="rId9"/>
                        </a:rPr>
                        <a:t>-driver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118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Python</a:t>
                      </a: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5"/>
                        </a:rPr>
                        <a:t>SQLAlchemy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effectLst/>
                          <a:hlinkClick r:id="rId10"/>
                        </a:rPr>
                        <a:t>psycopg2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11"/>
                        </a:rPr>
                        <a:t>yb</a:t>
                      </a:r>
                      <a:r>
                        <a:rPr lang="en-US" u="none" strike="noStrike" dirty="0">
                          <a:effectLst/>
                          <a:hlinkClick r:id="rId11"/>
                        </a:rPr>
                        <a:t>-</a:t>
                      </a:r>
                      <a:r>
                        <a:rPr lang="en-US" u="none" strike="noStrike" dirty="0" err="1">
                          <a:effectLst/>
                          <a:hlinkClick r:id="rId11"/>
                        </a:rPr>
                        <a:t>cassandra</a:t>
                      </a:r>
                      <a:r>
                        <a:rPr lang="en-US" u="none" strike="noStrike" dirty="0">
                          <a:effectLst/>
                          <a:hlinkClick r:id="rId11"/>
                        </a:rPr>
                        <a:t>-driver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066239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Ruby</a:t>
                      </a: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5"/>
                        </a:rPr>
                        <a:t>ActiveRecord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12"/>
                        </a:rPr>
                        <a:t>pg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13"/>
                        </a:rPr>
                        <a:t>yugabyte</a:t>
                      </a:r>
                      <a:r>
                        <a:rPr lang="en-US" u="none" strike="noStrike" dirty="0">
                          <a:effectLst/>
                          <a:hlinkClick r:id="rId13"/>
                        </a:rPr>
                        <a:t>-</a:t>
                      </a:r>
                      <a:r>
                        <a:rPr lang="en-US" u="none" strike="noStrike" dirty="0" err="1">
                          <a:effectLst/>
                          <a:hlinkClick r:id="rId13"/>
                        </a:rPr>
                        <a:t>ycql</a:t>
                      </a:r>
                      <a:r>
                        <a:rPr lang="en-US" u="none" strike="noStrike" dirty="0">
                          <a:effectLst/>
                          <a:hlinkClick r:id="rId13"/>
                        </a:rPr>
                        <a:t>-driver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61652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C#</a:t>
                      </a: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5"/>
                        </a:rPr>
                        <a:t>EntityFramework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14"/>
                        </a:rPr>
                        <a:t>npgsql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15"/>
                        </a:rPr>
                        <a:t>CassandraCSharpDriver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412816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C++</a:t>
                      </a: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effectLst/>
                        </a:rPr>
                        <a:t>-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16"/>
                        </a:rPr>
                        <a:t>libpqxx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17"/>
                        </a:rPr>
                        <a:t>cassandra</a:t>
                      </a:r>
                      <a:r>
                        <a:rPr lang="en-US" u="none" strike="noStrike" dirty="0">
                          <a:effectLst/>
                          <a:hlinkClick r:id="rId17"/>
                        </a:rPr>
                        <a:t>-</a:t>
                      </a:r>
                      <a:r>
                        <a:rPr lang="en-US" u="none" strike="noStrike" dirty="0" err="1">
                          <a:effectLst/>
                          <a:hlinkClick r:id="rId17"/>
                        </a:rPr>
                        <a:t>cpp</a:t>
                      </a:r>
                      <a:r>
                        <a:rPr lang="en-US" u="none" strike="noStrike" dirty="0">
                          <a:effectLst/>
                          <a:hlinkClick r:id="rId17"/>
                        </a:rPr>
                        <a:t>-driver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47679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effectLst/>
                        </a:rPr>
                        <a:t>-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none" strike="noStrike" dirty="0" err="1">
                          <a:effectLst/>
                          <a:hlinkClick r:id="rId18"/>
                        </a:rPr>
                        <a:t>libpq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effectLst/>
                        </a:rPr>
                        <a:t>-</a:t>
                      </a:r>
                      <a:endParaRPr lang="en-US" dirty="0">
                        <a:effectLst/>
                      </a:endParaRPr>
                    </a:p>
                  </a:txBody>
                  <a:tcPr marL="49530" marR="4953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018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9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Архитектура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ru-RU" sz="1800" dirty="0" smtClean="0"/>
          </a:p>
          <a:p>
            <a:endParaRPr lang="en-US" sz="1800" dirty="0" smtClean="0"/>
          </a:p>
          <a:p>
            <a:r>
              <a:rPr lang="ru-RU" sz="1800" dirty="0" smtClean="0"/>
              <a:t>,,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0" y="1567252"/>
            <a:ext cx="11996310" cy="406706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0" y="5854147"/>
            <a:ext cx="6468025" cy="93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0" y="11024"/>
            <a:ext cx="12192000" cy="116335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1"/>
                </a:solidFill>
              </a:rPr>
              <a:t>Архитектура </a:t>
            </a:r>
            <a:r>
              <a:rPr lang="en-US" b="1" dirty="0" err="1" smtClean="0">
                <a:solidFill>
                  <a:schemeClr val="bg1"/>
                </a:solidFill>
              </a:rPr>
              <a:t>YugabyteDB</a:t>
            </a:r>
            <a:r>
              <a:rPr lang="ru-RU" b="1" dirty="0" smtClean="0">
                <a:solidFill>
                  <a:schemeClr val="bg1"/>
                </a:solidFill>
              </a:rPr>
              <a:t>. Пример кластера </a:t>
            </a:r>
            <a:r>
              <a:rPr lang="en-US" b="1" dirty="0" smtClean="0">
                <a:solidFill>
                  <a:schemeClr val="bg1"/>
                </a:solidFill>
              </a:rPr>
              <a:t>RF3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ru-RU" sz="1800" dirty="0" smtClean="0"/>
          </a:p>
          <a:p>
            <a:endParaRPr lang="en-US" sz="18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98" y="1102660"/>
            <a:ext cx="10347276" cy="532736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84091" y="6328647"/>
            <a:ext cx="11053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Детали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smtClean="0">
                <a:hlinkClick r:id="rId3"/>
              </a:rPr>
              <a:t>https</a:t>
            </a:r>
            <a:r>
              <a:rPr lang="ru-RU" dirty="0">
                <a:hlinkClick r:id="rId3"/>
              </a:rPr>
              <a:t>://blog.yugabyte.com/how-does-the-raft-consensus-based-replication-protocol-work-in-yugabyte-db</a:t>
            </a:r>
            <a:r>
              <a:rPr lang="ru-RU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15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13500</TotalTime>
  <Words>887</Words>
  <Application>Microsoft Office PowerPoint</Application>
  <PresentationFormat>Широкоэкранный</PresentationFormat>
  <Paragraphs>340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Тема Office</vt:lpstr>
      <vt:lpstr>Презентация PowerPoint</vt:lpstr>
      <vt:lpstr>Презентация PowerPoint</vt:lpstr>
      <vt:lpstr>Цели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Климович Дмитрий Александрович</dc:creator>
  <cp:lastModifiedBy>Лобач Олег Владимирович</cp:lastModifiedBy>
  <cp:revision>240</cp:revision>
  <dcterms:created xsi:type="dcterms:W3CDTF">2022-02-01T11:46:13Z</dcterms:created>
  <dcterms:modified xsi:type="dcterms:W3CDTF">2022-03-14T14:52:54Z</dcterms:modified>
</cp:coreProperties>
</file>